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notesMasterIdLst>
    <p:notesMasterId r:id="rId19"/>
  </p:notesMasterIdLst>
  <p:sldIdLst>
    <p:sldId id="256" r:id="rId2"/>
    <p:sldId id="257" r:id="rId3"/>
    <p:sldId id="259" r:id="rId4"/>
    <p:sldId id="258" r:id="rId5"/>
    <p:sldId id="260" r:id="rId6"/>
    <p:sldId id="264" r:id="rId7"/>
    <p:sldId id="261" r:id="rId8"/>
    <p:sldId id="266" r:id="rId9"/>
    <p:sldId id="267" r:id="rId10"/>
    <p:sldId id="269" r:id="rId11"/>
    <p:sldId id="270" r:id="rId12"/>
    <p:sldId id="271" r:id="rId13"/>
    <p:sldId id="272" r:id="rId14"/>
    <p:sldId id="274" r:id="rId15"/>
    <p:sldId id="276" r:id="rId16"/>
    <p:sldId id="277" r:id="rId17"/>
    <p:sldId id="263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3" d="100"/>
          <a:sy n="113" d="100"/>
        </p:scale>
        <p:origin x="98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 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D0150B-F635-4C05-BF2F-CAB1507CC79A}" type="datetimeFigureOut">
              <a:rPr lang="en-US" smtClean="0"/>
              <a:t>12/11/2017</a:t>
            </a:fld>
            <a:endParaRPr lang="en-US"/>
          </a:p>
        </p:txBody>
      </p:sp>
      <p:sp>
        <p:nvSpPr>
          <p:cNvPr id="4" name="Slayt Resmi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1F7B73-3629-47A6-9E11-F46D5FBACD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8383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1F7B73-3629-47A6-9E11-F46D5FBACD5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4327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1F7B73-3629-47A6-9E11-F46D5FBACD5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4440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1F7B73-3629-47A6-9E11-F46D5FBACD5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9894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1F7B73-3629-47A6-9E11-F46D5FBACD5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5361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1F7B73-3629-47A6-9E11-F46D5FBACD5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8640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1F7B73-3629-47A6-9E11-F46D5FBACD5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2074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tr-TR"/>
              <a:t>Asıl alt başlık stilini düzenlemek için tıklayın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87BB32-2697-4D5C-AD62-78AE7962A0A7}" type="datetimeFigureOut">
              <a:rPr lang="en-US" smtClean="0"/>
              <a:t>12/11/2017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35770-CB6E-4DB2-B3A9-95E0E6F206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6653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Yazılı Panoramik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tr-TR"/>
              <a:t>Resim eklemek için simgeye tıklayın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87BB32-2697-4D5C-AD62-78AE7962A0A7}" type="datetimeFigureOut">
              <a:rPr lang="en-US" smtClean="0"/>
              <a:t>12/11/2017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35770-CB6E-4DB2-B3A9-95E0E6F206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4996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sim Yazılı Alınt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87BB32-2697-4D5C-AD62-78AE7962A0A7}" type="datetimeFigureOut">
              <a:rPr lang="en-US" smtClean="0"/>
              <a:t>12/11/2017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35770-CB6E-4DB2-B3A9-95E0E6F206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5596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İsim Kart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87BB32-2697-4D5C-AD62-78AE7962A0A7}" type="datetimeFigureOut">
              <a:rPr lang="en-US" smtClean="0"/>
              <a:t>12/11/2017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35770-CB6E-4DB2-B3A9-95E0E6F206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0648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87BB32-2697-4D5C-AD62-78AE7962A0A7}" type="datetimeFigureOut">
              <a:rPr lang="en-US" smtClean="0"/>
              <a:t>12/11/2017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35770-CB6E-4DB2-B3A9-95E0E6F206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9614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87BB32-2697-4D5C-AD62-78AE7962A0A7}" type="datetimeFigureOut">
              <a:rPr lang="en-US" smtClean="0"/>
              <a:t>12/11/2017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35770-CB6E-4DB2-B3A9-95E0E6F206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0168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87BB32-2697-4D5C-AD62-78AE7962A0A7}" type="datetimeFigureOut">
              <a:rPr lang="en-US" smtClean="0"/>
              <a:t>12/11/2017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35770-CB6E-4DB2-B3A9-95E0E6F206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8225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87BB32-2697-4D5C-AD62-78AE7962A0A7}" type="datetimeFigureOut">
              <a:rPr lang="en-US" smtClean="0"/>
              <a:t>12/11/2017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35770-CB6E-4DB2-B3A9-95E0E6F206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8479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87BB32-2697-4D5C-AD62-78AE7962A0A7}" type="datetimeFigureOut">
              <a:rPr lang="en-US" smtClean="0"/>
              <a:t>12/11/2017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35770-CB6E-4DB2-B3A9-95E0E6F206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1129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87BB32-2697-4D5C-AD62-78AE7962A0A7}" type="datetimeFigureOut">
              <a:rPr lang="en-US" smtClean="0"/>
              <a:t>12/11/2017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35770-CB6E-4DB2-B3A9-95E0E6F206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3324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87BB32-2697-4D5C-AD62-78AE7962A0A7}" type="datetimeFigureOut">
              <a:rPr lang="en-US" smtClean="0"/>
              <a:t>12/11/2017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35770-CB6E-4DB2-B3A9-95E0E6F206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4920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87BB32-2697-4D5C-AD62-78AE7962A0A7}" type="datetimeFigureOut">
              <a:rPr lang="en-US" smtClean="0"/>
              <a:t>12/11/2017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35770-CB6E-4DB2-B3A9-95E0E6F206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1385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87BB32-2697-4D5C-AD62-78AE7962A0A7}" type="datetimeFigureOut">
              <a:rPr lang="en-US" smtClean="0"/>
              <a:t>12/11/2017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35770-CB6E-4DB2-B3A9-95E0E6F206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3725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tr-TR"/>
              <a:t>Resim eklemek için simgeye tıklayın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3987BB32-2697-4D5C-AD62-78AE7962A0A7}" type="datetimeFigureOut">
              <a:rPr lang="en-US" smtClean="0"/>
              <a:t>12/11/2017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E835770-CB6E-4DB2-B3A9-95E0E6F206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7466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3987BB32-2697-4D5C-AD62-78AE7962A0A7}" type="datetimeFigureOut">
              <a:rPr lang="en-US" smtClean="0"/>
              <a:t>12/11/2017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E835770-CB6E-4DB2-B3A9-95E0E6F206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88084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</p:sldLayoutIdLst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microsoft.com/office/2007/relationships/hdphoto" Target="../media/hdphoto4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microsoft.com/office/2007/relationships/hdphoto" Target="../media/hdphoto6.wdp"/><Relationship Id="rId5" Type="http://schemas.openxmlformats.org/officeDocument/2006/relationships/image" Target="../media/image22.png"/><Relationship Id="rId4" Type="http://schemas.microsoft.com/office/2007/relationships/hdphoto" Target="../media/hdphoto5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93320D19-29F7-4D5C-A3B5-E97149E14C1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9600" dirty="0" err="1"/>
              <a:t>MBoard</a:t>
            </a:r>
            <a:endParaRPr lang="en-US" sz="9600" dirty="0"/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E7E99438-F151-429F-BB0B-177D6F3E9FF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itucsdb174</a:t>
            </a:r>
            <a:r>
              <a:rPr lang="tr-TR" dirty="0"/>
              <a:t>5-Yunus Güngör-150150701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67144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Resim 6">
            <a:extLst>
              <a:ext uri="{FF2B5EF4-FFF2-40B4-BE49-F238E27FC236}">
                <a16:creationId xmlns:a16="http://schemas.microsoft.com/office/drawing/2014/main" id="{3B89634F-D9A6-4B88-A942-179800E1386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5" r="355"/>
          <a:stretch/>
        </p:blipFill>
        <p:spPr>
          <a:xfrm>
            <a:off x="833922" y="2338388"/>
            <a:ext cx="5126348" cy="50576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Unvan 1">
            <a:extLst>
              <a:ext uri="{FF2B5EF4-FFF2-40B4-BE49-F238E27FC236}">
                <a16:creationId xmlns:a16="http://schemas.microsoft.com/office/drawing/2014/main" id="{615DE9C9-B013-4B6E-B478-F44C5DB49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tr-TR" dirty="0"/>
              <a:t>Profil Sayfası – Normal Kullanıcı</a:t>
            </a:r>
            <a:endParaRPr lang="en-US" dirty="0"/>
          </a:p>
        </p:txBody>
      </p:sp>
      <p:sp>
        <p:nvSpPr>
          <p:cNvPr id="35" name="Content Placeholder 34"/>
          <p:cNvSpPr>
            <a:spLocks noGrp="1"/>
          </p:cNvSpPr>
          <p:nvPr>
            <p:ph idx="1"/>
          </p:nvPr>
        </p:nvSpPr>
        <p:spPr>
          <a:xfrm>
            <a:off x="6722533" y="2074333"/>
            <a:ext cx="5283729" cy="4605867"/>
          </a:xfrm>
        </p:spPr>
        <p:txBody>
          <a:bodyPr>
            <a:normAutofit/>
          </a:bodyPr>
          <a:lstStyle/>
          <a:p>
            <a:r>
              <a:rPr lang="tr-TR" dirty="0"/>
              <a:t>Profil sayfasında kullanıcı adı sol üst tarafta görüntülenebilir</a:t>
            </a:r>
          </a:p>
          <a:p>
            <a:r>
              <a:rPr lang="tr-TR" dirty="0"/>
              <a:t>Sağ üst taraftaki sarı çıkış yap butonu ile kullanıcı sistemden çıkabilir</a:t>
            </a:r>
          </a:p>
          <a:p>
            <a:r>
              <a:rPr lang="tr-TR" dirty="0"/>
              <a:t>Kullanıcılar şifresini ve ana sayfada görüntülenen profil fotoğrafını bu sayfadaki formlardan değiştirebilir</a:t>
            </a:r>
          </a:p>
          <a:p>
            <a:r>
              <a:rPr lang="tr-TR" dirty="0"/>
              <a:t>Tüm kullanıcıların görüldüğü en aşağıdaki kullanıcılar bölümünden herhangi bir kullanıcı arkadaş (mavi buton) veya en yakın arkadaş (sarı buton) olarak tanımlanabilir</a:t>
            </a:r>
          </a:p>
          <a:p>
            <a:r>
              <a:rPr lang="tr-TR" dirty="0"/>
              <a:t>Tanımlanan arkadaşlar arkadaşı kaldır butonu ile kaldırılabilir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04394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Resim 6">
            <a:extLst>
              <a:ext uri="{FF2B5EF4-FFF2-40B4-BE49-F238E27FC236}">
                <a16:creationId xmlns:a16="http://schemas.microsoft.com/office/drawing/2014/main" id="{3B89634F-D9A6-4B88-A942-179800E138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532" y="2258002"/>
            <a:ext cx="5080472" cy="50576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Unvan 1">
            <a:extLst>
              <a:ext uri="{FF2B5EF4-FFF2-40B4-BE49-F238E27FC236}">
                <a16:creationId xmlns:a16="http://schemas.microsoft.com/office/drawing/2014/main" id="{615DE9C9-B013-4B6E-B478-F44C5DB49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tr-TR" dirty="0"/>
              <a:t>Profil Sayfası – </a:t>
            </a:r>
            <a:r>
              <a:rPr lang="tr-TR" dirty="0" err="1"/>
              <a:t>Admin</a:t>
            </a:r>
            <a:r>
              <a:rPr lang="tr-TR" dirty="0"/>
              <a:t> Kullanıcı</a:t>
            </a:r>
            <a:endParaRPr lang="en-US" dirty="0"/>
          </a:p>
        </p:txBody>
      </p:sp>
      <p:sp>
        <p:nvSpPr>
          <p:cNvPr id="35" name="Content Placeholder 34"/>
          <p:cNvSpPr>
            <a:spLocks noGrp="1"/>
          </p:cNvSpPr>
          <p:nvPr>
            <p:ph idx="1"/>
          </p:nvPr>
        </p:nvSpPr>
        <p:spPr>
          <a:xfrm>
            <a:off x="6722533" y="2074333"/>
            <a:ext cx="5283729" cy="4605867"/>
          </a:xfrm>
        </p:spPr>
        <p:txBody>
          <a:bodyPr>
            <a:normAutofit/>
          </a:bodyPr>
          <a:lstStyle/>
          <a:p>
            <a:r>
              <a:rPr lang="tr-TR" dirty="0"/>
              <a:t>Profil sayfasında </a:t>
            </a:r>
            <a:r>
              <a:rPr lang="tr-TR" dirty="0" err="1"/>
              <a:t>admin</a:t>
            </a:r>
            <a:r>
              <a:rPr lang="tr-TR" dirty="0"/>
              <a:t> kullanıcı, normal kullanıcının yapabildiklerinin yanında:</a:t>
            </a:r>
          </a:p>
          <a:p>
            <a:pPr lvl="1"/>
            <a:r>
              <a:rPr lang="tr-TR" dirty="0"/>
              <a:t>Herhangi bir kullanıcıyı </a:t>
            </a:r>
            <a:r>
              <a:rPr lang="tr-TR" dirty="0" err="1"/>
              <a:t>admin</a:t>
            </a:r>
            <a:r>
              <a:rPr lang="tr-TR" dirty="0"/>
              <a:t> olarak tanımlayabilir</a:t>
            </a:r>
          </a:p>
          <a:p>
            <a:pPr lvl="1"/>
            <a:r>
              <a:rPr lang="tr-TR" dirty="0"/>
              <a:t>Herhangi bir kullanıcıyı silebilir, kullanıcının tüm mesajları ve cevapları da silinir</a:t>
            </a:r>
          </a:p>
        </p:txBody>
      </p:sp>
    </p:spTree>
    <p:extLst>
      <p:ext uri="{BB962C8B-B14F-4D97-AF65-F5344CB8AC3E}">
        <p14:creationId xmlns:p14="http://schemas.microsoft.com/office/powerpoint/2010/main" val="5904323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Resim 6">
            <a:extLst>
              <a:ext uri="{FF2B5EF4-FFF2-40B4-BE49-F238E27FC236}">
                <a16:creationId xmlns:a16="http://schemas.microsoft.com/office/drawing/2014/main" id="{3B89634F-D9A6-4B88-A942-179800E138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041" y="2353055"/>
            <a:ext cx="6437134" cy="53026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Unvan 1">
            <a:extLst>
              <a:ext uri="{FF2B5EF4-FFF2-40B4-BE49-F238E27FC236}">
                <a16:creationId xmlns:a16="http://schemas.microsoft.com/office/drawing/2014/main" id="{615DE9C9-B013-4B6E-B478-F44C5DB49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tr-TR" dirty="0"/>
              <a:t>Kullanıcı Girişi ve Kullanıcı Kaydı</a:t>
            </a:r>
            <a:endParaRPr lang="en-US" dirty="0"/>
          </a:p>
        </p:txBody>
      </p:sp>
      <p:sp>
        <p:nvSpPr>
          <p:cNvPr id="35" name="Content Placeholder 34"/>
          <p:cNvSpPr>
            <a:spLocks noGrp="1"/>
          </p:cNvSpPr>
          <p:nvPr>
            <p:ph idx="1"/>
          </p:nvPr>
        </p:nvSpPr>
        <p:spPr>
          <a:xfrm>
            <a:off x="7493000" y="2286000"/>
            <a:ext cx="4513262" cy="4394200"/>
          </a:xfrm>
        </p:spPr>
        <p:txBody>
          <a:bodyPr>
            <a:normAutofit lnSpcReduction="10000"/>
          </a:bodyPr>
          <a:lstStyle/>
          <a:p>
            <a:r>
              <a:rPr lang="tr-TR" dirty="0" err="1"/>
              <a:t>Login</a:t>
            </a:r>
            <a:r>
              <a:rPr lang="tr-TR" dirty="0"/>
              <a:t> butonuna basıldığında yönlendirilen </a:t>
            </a:r>
            <a:r>
              <a:rPr lang="tr-TR" dirty="0" err="1"/>
              <a:t>login</a:t>
            </a:r>
            <a:r>
              <a:rPr lang="tr-TR" dirty="0"/>
              <a:t> sayfasından kullanıcı girişi ve yeni kullanıcı kaydı yapılabilir</a:t>
            </a:r>
          </a:p>
          <a:p>
            <a:r>
              <a:rPr lang="tr-TR" dirty="0"/>
              <a:t>Kullanıcı girişi yapıldığında, o kullanıcı ismine ait bir hesap bulunamazsa kullanıcının onayı alınır ve yeni hesap oluşturulur ardından otomatik olarak yeni kullanıcının girişi yapılıp ana sayfaya yönlendirilir</a:t>
            </a:r>
          </a:p>
          <a:p>
            <a:r>
              <a:rPr lang="tr-TR" dirty="0"/>
              <a:t>Eğer kullanıcı girişi yapıldığında kullanıcı adına ait bir hesap varsa şifre doğrulanır ve kullanıcı girişi yapılıp ana sayfaya yönlendirilir</a:t>
            </a:r>
          </a:p>
        </p:txBody>
      </p:sp>
    </p:spTree>
    <p:extLst>
      <p:ext uri="{BB962C8B-B14F-4D97-AF65-F5344CB8AC3E}">
        <p14:creationId xmlns:p14="http://schemas.microsoft.com/office/powerpoint/2010/main" val="6141646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Resim 6">
            <a:extLst>
              <a:ext uri="{FF2B5EF4-FFF2-40B4-BE49-F238E27FC236}">
                <a16:creationId xmlns:a16="http://schemas.microsoft.com/office/drawing/2014/main" id="{3B89634F-D9A6-4B88-A942-179800E138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108" y="2283538"/>
            <a:ext cx="7091359" cy="53232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Unvan 1">
            <a:extLst>
              <a:ext uri="{FF2B5EF4-FFF2-40B4-BE49-F238E27FC236}">
                <a16:creationId xmlns:a16="http://schemas.microsoft.com/office/drawing/2014/main" id="{615DE9C9-B013-4B6E-B478-F44C5DB49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tr-TR" dirty="0"/>
              <a:t>Kullanıcı Kaydı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01275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6A080FD5-AEA2-40A1-9888-93CC3CFF5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Geri Bildirim Mesajları</a:t>
            </a:r>
            <a:endParaRPr lang="en-US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5DE8961B-3A33-4575-A372-A92CAD01FF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023" y="2382232"/>
            <a:ext cx="3741680" cy="9070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Resim 4">
            <a:extLst>
              <a:ext uri="{FF2B5EF4-FFF2-40B4-BE49-F238E27FC236}">
                <a16:creationId xmlns:a16="http://schemas.microsoft.com/office/drawing/2014/main" id="{63B6A20E-3CB4-4547-A9B5-55CC79FDD9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3766" y="2383861"/>
            <a:ext cx="3741681" cy="8879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Resim 5">
            <a:extLst>
              <a:ext uri="{FF2B5EF4-FFF2-40B4-BE49-F238E27FC236}">
                <a16:creationId xmlns:a16="http://schemas.microsoft.com/office/drawing/2014/main" id="{BE8C6101-842E-420F-9A67-94D67B6B36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9510" y="2384327"/>
            <a:ext cx="3741681" cy="9028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7AE0EE3B-EDB0-45A8-89B8-931D3A3767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7910" y="3586147"/>
            <a:ext cx="4089123" cy="14374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Resim 7">
            <a:extLst>
              <a:ext uri="{FF2B5EF4-FFF2-40B4-BE49-F238E27FC236}">
                <a16:creationId xmlns:a16="http://schemas.microsoft.com/office/drawing/2014/main" id="{6EF5AE33-D75C-447E-AD1E-C6CAFC59C2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36146" y="3586147"/>
            <a:ext cx="4307946" cy="14671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Content Placeholder 34">
            <a:extLst>
              <a:ext uri="{FF2B5EF4-FFF2-40B4-BE49-F238E27FC236}">
                <a16:creationId xmlns:a16="http://schemas.microsoft.com/office/drawing/2014/main" id="{4F919428-1D88-4731-8B5E-E6B769C52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8023" y="5367572"/>
            <a:ext cx="11678239" cy="1312628"/>
          </a:xfrm>
        </p:spPr>
        <p:txBody>
          <a:bodyPr>
            <a:normAutofit/>
          </a:bodyPr>
          <a:lstStyle/>
          <a:p>
            <a:r>
              <a:rPr lang="tr-TR" dirty="0"/>
              <a:t>Yapılan işlemlerin başarılı olması durumunda kullanıcıya bir geri bildirim mesajı verilir (sol üst köşede mavi kutu içerisinde).</a:t>
            </a:r>
          </a:p>
        </p:txBody>
      </p:sp>
    </p:spTree>
    <p:extLst>
      <p:ext uri="{BB962C8B-B14F-4D97-AF65-F5344CB8AC3E}">
        <p14:creationId xmlns:p14="http://schemas.microsoft.com/office/powerpoint/2010/main" val="33544277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8000"/>
                    </a14:imgEffect>
                    <a14:imgEffect>
                      <a14:brightnessContrast bright="-42000" contrast="-19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89A69AF-D57B-49B4-886C-D4A5DC19442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68F2977E-E0AE-4EB4-A059-59E908EB862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16200000">
            <a:off x="666761" y="-666761"/>
            <a:ext cx="6858002" cy="8191524"/>
          </a:xfrm>
          <a:custGeom>
            <a:avLst/>
            <a:gdLst>
              <a:gd name="connsiteX0" fmla="*/ 6858002 w 6858002"/>
              <a:gd name="connsiteY0" fmla="*/ 6080676 h 8191524"/>
              <a:gd name="connsiteX1" fmla="*/ 3829244 w 6858002"/>
              <a:gd name="connsiteY1" fmla="*/ 8068294 h 8191524"/>
              <a:gd name="connsiteX2" fmla="*/ 3827371 w 6858002"/>
              <a:gd name="connsiteY2" fmla="*/ 8069839 h 8191524"/>
              <a:gd name="connsiteX3" fmla="*/ 3824585 w 6858002"/>
              <a:gd name="connsiteY3" fmla="*/ 8071350 h 8191524"/>
              <a:gd name="connsiteX4" fmla="*/ 3798695 w 6858002"/>
              <a:gd name="connsiteY4" fmla="*/ 8088342 h 8191524"/>
              <a:gd name="connsiteX5" fmla="*/ 3785013 w 6858002"/>
              <a:gd name="connsiteY5" fmla="*/ 8092830 h 8191524"/>
              <a:gd name="connsiteX6" fmla="*/ 3706341 w 6858002"/>
              <a:gd name="connsiteY6" fmla="*/ 8135531 h 8191524"/>
              <a:gd name="connsiteX7" fmla="*/ 3429000 w 6858002"/>
              <a:gd name="connsiteY7" fmla="*/ 8191524 h 8191524"/>
              <a:gd name="connsiteX8" fmla="*/ 3151660 w 6858002"/>
              <a:gd name="connsiteY8" fmla="*/ 8135531 h 8191524"/>
              <a:gd name="connsiteX9" fmla="*/ 3072998 w 6858002"/>
              <a:gd name="connsiteY9" fmla="*/ 8092835 h 8191524"/>
              <a:gd name="connsiteX10" fmla="*/ 3059300 w 6858002"/>
              <a:gd name="connsiteY10" fmla="*/ 8088342 h 8191524"/>
              <a:gd name="connsiteX11" fmla="*/ 3033385 w 6858002"/>
              <a:gd name="connsiteY11" fmla="*/ 8071334 h 8191524"/>
              <a:gd name="connsiteX12" fmla="*/ 3030629 w 6858002"/>
              <a:gd name="connsiteY12" fmla="*/ 8069839 h 8191524"/>
              <a:gd name="connsiteX13" fmla="*/ 3028777 w 6858002"/>
              <a:gd name="connsiteY13" fmla="*/ 8068310 h 8191524"/>
              <a:gd name="connsiteX14" fmla="*/ 2 w 6858002"/>
              <a:gd name="connsiteY14" fmla="*/ 6080676 h 8191524"/>
              <a:gd name="connsiteX15" fmla="*/ 6858002 w 6858002"/>
              <a:gd name="connsiteY15" fmla="*/ 0 h 8191524"/>
              <a:gd name="connsiteX16" fmla="*/ 6858002 w 6858002"/>
              <a:gd name="connsiteY16" fmla="*/ 2634972 h 8191524"/>
              <a:gd name="connsiteX17" fmla="*/ 6858002 w 6858002"/>
              <a:gd name="connsiteY17" fmla="*/ 2984308 h 8191524"/>
              <a:gd name="connsiteX18" fmla="*/ 6858002 w 6858002"/>
              <a:gd name="connsiteY18" fmla="*/ 3291840 h 8191524"/>
              <a:gd name="connsiteX19" fmla="*/ 6858002 w 6858002"/>
              <a:gd name="connsiteY19" fmla="*/ 6080675 h 8191524"/>
              <a:gd name="connsiteX20" fmla="*/ 2 w 6858002"/>
              <a:gd name="connsiteY20" fmla="*/ 6080675 h 8191524"/>
              <a:gd name="connsiteX21" fmla="*/ 2 w 6858002"/>
              <a:gd name="connsiteY21" fmla="*/ 3291840 h 8191524"/>
              <a:gd name="connsiteX22" fmla="*/ 0 w 6858002"/>
              <a:gd name="connsiteY22" fmla="*/ 3291840 h 8191524"/>
              <a:gd name="connsiteX23" fmla="*/ 0 w 6858002"/>
              <a:gd name="connsiteY23" fmla="*/ 0 h 8191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6858002" h="8191524">
                <a:moveTo>
                  <a:pt x="6858002" y="6080676"/>
                </a:moveTo>
                <a:lnTo>
                  <a:pt x="3829244" y="8068294"/>
                </a:lnTo>
                <a:lnTo>
                  <a:pt x="3827371" y="8069839"/>
                </a:lnTo>
                <a:lnTo>
                  <a:pt x="3824585" y="8071350"/>
                </a:lnTo>
                <a:lnTo>
                  <a:pt x="3798695" y="8088342"/>
                </a:lnTo>
                <a:lnTo>
                  <a:pt x="3785013" y="8092830"/>
                </a:lnTo>
                <a:lnTo>
                  <a:pt x="3706341" y="8135531"/>
                </a:lnTo>
                <a:cubicBezTo>
                  <a:pt x="3621098" y="8171586"/>
                  <a:pt x="3527377" y="8191524"/>
                  <a:pt x="3429000" y="8191524"/>
                </a:cubicBezTo>
                <a:cubicBezTo>
                  <a:pt x="3330623" y="8191524"/>
                  <a:pt x="3236903" y="8171586"/>
                  <a:pt x="3151660" y="8135531"/>
                </a:cubicBezTo>
                <a:lnTo>
                  <a:pt x="3072998" y="8092835"/>
                </a:lnTo>
                <a:lnTo>
                  <a:pt x="3059300" y="8088342"/>
                </a:lnTo>
                <a:lnTo>
                  <a:pt x="3033385" y="8071334"/>
                </a:lnTo>
                <a:lnTo>
                  <a:pt x="3030629" y="8069839"/>
                </a:lnTo>
                <a:lnTo>
                  <a:pt x="3028777" y="8068310"/>
                </a:lnTo>
                <a:lnTo>
                  <a:pt x="2" y="6080676"/>
                </a:lnTo>
                <a:close/>
                <a:moveTo>
                  <a:pt x="6858002" y="0"/>
                </a:moveTo>
                <a:lnTo>
                  <a:pt x="6858002" y="2634972"/>
                </a:lnTo>
                <a:lnTo>
                  <a:pt x="6858002" y="2984308"/>
                </a:lnTo>
                <a:lnTo>
                  <a:pt x="6858002" y="3291840"/>
                </a:lnTo>
                <a:lnTo>
                  <a:pt x="6858002" y="6080675"/>
                </a:lnTo>
                <a:lnTo>
                  <a:pt x="2" y="6080675"/>
                </a:lnTo>
                <a:lnTo>
                  <a:pt x="2" y="3291840"/>
                </a:lnTo>
                <a:lnTo>
                  <a:pt x="0" y="329184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  <a:effectLst/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Unvan 1">
            <a:extLst>
              <a:ext uri="{FF2B5EF4-FFF2-40B4-BE49-F238E27FC236}">
                <a16:creationId xmlns:a16="http://schemas.microsoft.com/office/drawing/2014/main" id="{7A970F7F-2CBD-4582-8487-52D4E24FE5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32825" y="1303113"/>
            <a:ext cx="3372079" cy="4251775"/>
          </a:xfrm>
          <a:effectLst/>
        </p:spPr>
        <p:txBody>
          <a:bodyPr anchor="ctr">
            <a:normAutofit/>
          </a:bodyPr>
          <a:lstStyle/>
          <a:p>
            <a:r>
              <a:rPr lang="tr-TR" dirty="0"/>
              <a:t>Sistemi Eski Ayarlarına Döndürme</a:t>
            </a:r>
            <a:endParaRPr lang="en-US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C01AFD6A-31E4-4A3E-BE29-A94C610ED5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1514" y="978993"/>
            <a:ext cx="5830952" cy="4900014"/>
          </a:xfrm>
          <a:effectLst/>
        </p:spPr>
        <p:txBody>
          <a:bodyPr>
            <a:normAutofit/>
          </a:bodyPr>
          <a:lstStyle/>
          <a:p>
            <a:r>
              <a:rPr lang="tr-TR" b="1" dirty="0"/>
              <a:t>Sistemin bulunduğu adres üzerinde ‘/</a:t>
            </a:r>
            <a:r>
              <a:rPr lang="tr-TR" b="1" dirty="0" err="1"/>
              <a:t>reset</a:t>
            </a:r>
            <a:r>
              <a:rPr lang="tr-TR" b="1" dirty="0"/>
              <a:t>’ sayfasına girilirse sistemde bulunan verilerin tümü silinir. Bu işlemi </a:t>
            </a:r>
            <a:r>
              <a:rPr lang="tr-TR" b="1" dirty="0" err="1"/>
              <a:t>yanlızca</a:t>
            </a:r>
            <a:r>
              <a:rPr lang="tr-TR" b="1" dirty="0"/>
              <a:t> </a:t>
            </a:r>
            <a:r>
              <a:rPr lang="tr-TR" b="1" dirty="0" err="1"/>
              <a:t>admin</a:t>
            </a:r>
            <a:r>
              <a:rPr lang="tr-TR" b="1" dirty="0"/>
              <a:t> kullanıcılar yapabilir.</a:t>
            </a:r>
          </a:p>
          <a:p>
            <a:r>
              <a:rPr lang="tr-TR" b="1" dirty="0"/>
              <a:t>Sistemdeki veriler silindikten sonra </a:t>
            </a:r>
            <a:r>
              <a:rPr lang="tr-TR" b="1" dirty="0" err="1"/>
              <a:t>yanlızca</a:t>
            </a:r>
            <a:r>
              <a:rPr lang="tr-TR" b="1" dirty="0"/>
              <a:t> tek bir kullanıcı verisi sisteme eklenir: </a:t>
            </a:r>
            <a:r>
              <a:rPr lang="tr-TR" b="1" dirty="0" err="1"/>
              <a:t>admin</a:t>
            </a:r>
            <a:r>
              <a:rPr lang="tr-TR" b="1" dirty="0"/>
              <a:t> kullanıcı</a:t>
            </a:r>
          </a:p>
          <a:p>
            <a:r>
              <a:rPr lang="tr-TR" b="1" dirty="0"/>
              <a:t>‘/</a:t>
            </a:r>
            <a:r>
              <a:rPr lang="tr-TR" b="1" dirty="0" err="1"/>
              <a:t>reset</a:t>
            </a:r>
            <a:r>
              <a:rPr lang="tr-TR" b="1" dirty="0"/>
              <a:t>’ sayfası ile eklenen </a:t>
            </a:r>
            <a:r>
              <a:rPr lang="tr-TR" b="1" dirty="0" err="1"/>
              <a:t>admin</a:t>
            </a:r>
            <a:r>
              <a:rPr lang="tr-TR" b="1" dirty="0"/>
              <a:t> kullanıcının kullanıcı adı ve şifresi ‘</a:t>
            </a:r>
            <a:r>
              <a:rPr lang="tr-TR" b="1" dirty="0" err="1"/>
              <a:t>admin</a:t>
            </a:r>
            <a:r>
              <a:rPr lang="tr-TR" b="1" dirty="0"/>
              <a:t>’ </a:t>
            </a:r>
            <a:r>
              <a:rPr lang="tr-TR" b="1" dirty="0" err="1"/>
              <a:t>dir</a:t>
            </a:r>
            <a:r>
              <a:rPr lang="tr-TR" b="1" dirty="0"/>
              <a:t>.</a:t>
            </a:r>
          </a:p>
          <a:p>
            <a:r>
              <a:rPr lang="tr-TR" b="1" dirty="0"/>
              <a:t>Tüm veriler silindikten sonra sistem işlevine devam eder ve yeni veri eklenebilir</a:t>
            </a:r>
          </a:p>
        </p:txBody>
      </p:sp>
    </p:spTree>
    <p:extLst>
      <p:ext uri="{BB962C8B-B14F-4D97-AF65-F5344CB8AC3E}">
        <p14:creationId xmlns:p14="http://schemas.microsoft.com/office/powerpoint/2010/main" val="13143393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4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9000"/>
                    </a14:imgEffect>
                    <a14:imgEffect>
                      <a14:brightnessContrast bright="-33000" contrast="-19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89A69AF-D57B-49B4-886C-D4A5DC19442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68F2977E-E0AE-4EB4-A059-59E908EB862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16200000">
            <a:off x="666761" y="-666761"/>
            <a:ext cx="6858002" cy="8191524"/>
          </a:xfrm>
          <a:custGeom>
            <a:avLst/>
            <a:gdLst>
              <a:gd name="connsiteX0" fmla="*/ 6858002 w 6858002"/>
              <a:gd name="connsiteY0" fmla="*/ 6080676 h 8191524"/>
              <a:gd name="connsiteX1" fmla="*/ 3829244 w 6858002"/>
              <a:gd name="connsiteY1" fmla="*/ 8068294 h 8191524"/>
              <a:gd name="connsiteX2" fmla="*/ 3827371 w 6858002"/>
              <a:gd name="connsiteY2" fmla="*/ 8069839 h 8191524"/>
              <a:gd name="connsiteX3" fmla="*/ 3824585 w 6858002"/>
              <a:gd name="connsiteY3" fmla="*/ 8071350 h 8191524"/>
              <a:gd name="connsiteX4" fmla="*/ 3798695 w 6858002"/>
              <a:gd name="connsiteY4" fmla="*/ 8088342 h 8191524"/>
              <a:gd name="connsiteX5" fmla="*/ 3785013 w 6858002"/>
              <a:gd name="connsiteY5" fmla="*/ 8092830 h 8191524"/>
              <a:gd name="connsiteX6" fmla="*/ 3706341 w 6858002"/>
              <a:gd name="connsiteY6" fmla="*/ 8135531 h 8191524"/>
              <a:gd name="connsiteX7" fmla="*/ 3429000 w 6858002"/>
              <a:gd name="connsiteY7" fmla="*/ 8191524 h 8191524"/>
              <a:gd name="connsiteX8" fmla="*/ 3151660 w 6858002"/>
              <a:gd name="connsiteY8" fmla="*/ 8135531 h 8191524"/>
              <a:gd name="connsiteX9" fmla="*/ 3072998 w 6858002"/>
              <a:gd name="connsiteY9" fmla="*/ 8092835 h 8191524"/>
              <a:gd name="connsiteX10" fmla="*/ 3059300 w 6858002"/>
              <a:gd name="connsiteY10" fmla="*/ 8088342 h 8191524"/>
              <a:gd name="connsiteX11" fmla="*/ 3033385 w 6858002"/>
              <a:gd name="connsiteY11" fmla="*/ 8071334 h 8191524"/>
              <a:gd name="connsiteX12" fmla="*/ 3030629 w 6858002"/>
              <a:gd name="connsiteY12" fmla="*/ 8069839 h 8191524"/>
              <a:gd name="connsiteX13" fmla="*/ 3028777 w 6858002"/>
              <a:gd name="connsiteY13" fmla="*/ 8068310 h 8191524"/>
              <a:gd name="connsiteX14" fmla="*/ 2 w 6858002"/>
              <a:gd name="connsiteY14" fmla="*/ 6080676 h 8191524"/>
              <a:gd name="connsiteX15" fmla="*/ 6858002 w 6858002"/>
              <a:gd name="connsiteY15" fmla="*/ 0 h 8191524"/>
              <a:gd name="connsiteX16" fmla="*/ 6858002 w 6858002"/>
              <a:gd name="connsiteY16" fmla="*/ 2634972 h 8191524"/>
              <a:gd name="connsiteX17" fmla="*/ 6858002 w 6858002"/>
              <a:gd name="connsiteY17" fmla="*/ 2984308 h 8191524"/>
              <a:gd name="connsiteX18" fmla="*/ 6858002 w 6858002"/>
              <a:gd name="connsiteY18" fmla="*/ 3291840 h 8191524"/>
              <a:gd name="connsiteX19" fmla="*/ 6858002 w 6858002"/>
              <a:gd name="connsiteY19" fmla="*/ 6080675 h 8191524"/>
              <a:gd name="connsiteX20" fmla="*/ 2 w 6858002"/>
              <a:gd name="connsiteY20" fmla="*/ 6080675 h 8191524"/>
              <a:gd name="connsiteX21" fmla="*/ 2 w 6858002"/>
              <a:gd name="connsiteY21" fmla="*/ 3291840 h 8191524"/>
              <a:gd name="connsiteX22" fmla="*/ 0 w 6858002"/>
              <a:gd name="connsiteY22" fmla="*/ 3291840 h 8191524"/>
              <a:gd name="connsiteX23" fmla="*/ 0 w 6858002"/>
              <a:gd name="connsiteY23" fmla="*/ 0 h 8191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6858002" h="8191524">
                <a:moveTo>
                  <a:pt x="6858002" y="6080676"/>
                </a:moveTo>
                <a:lnTo>
                  <a:pt x="3829244" y="8068294"/>
                </a:lnTo>
                <a:lnTo>
                  <a:pt x="3827371" y="8069839"/>
                </a:lnTo>
                <a:lnTo>
                  <a:pt x="3824585" y="8071350"/>
                </a:lnTo>
                <a:lnTo>
                  <a:pt x="3798695" y="8088342"/>
                </a:lnTo>
                <a:lnTo>
                  <a:pt x="3785013" y="8092830"/>
                </a:lnTo>
                <a:lnTo>
                  <a:pt x="3706341" y="8135531"/>
                </a:lnTo>
                <a:cubicBezTo>
                  <a:pt x="3621098" y="8171586"/>
                  <a:pt x="3527377" y="8191524"/>
                  <a:pt x="3429000" y="8191524"/>
                </a:cubicBezTo>
                <a:cubicBezTo>
                  <a:pt x="3330623" y="8191524"/>
                  <a:pt x="3236903" y="8171586"/>
                  <a:pt x="3151660" y="8135531"/>
                </a:cubicBezTo>
                <a:lnTo>
                  <a:pt x="3072998" y="8092835"/>
                </a:lnTo>
                <a:lnTo>
                  <a:pt x="3059300" y="8088342"/>
                </a:lnTo>
                <a:lnTo>
                  <a:pt x="3033385" y="8071334"/>
                </a:lnTo>
                <a:lnTo>
                  <a:pt x="3030629" y="8069839"/>
                </a:lnTo>
                <a:lnTo>
                  <a:pt x="3028777" y="8068310"/>
                </a:lnTo>
                <a:lnTo>
                  <a:pt x="2" y="6080676"/>
                </a:lnTo>
                <a:close/>
                <a:moveTo>
                  <a:pt x="6858002" y="0"/>
                </a:moveTo>
                <a:lnTo>
                  <a:pt x="6858002" y="2634972"/>
                </a:lnTo>
                <a:lnTo>
                  <a:pt x="6858002" y="2984308"/>
                </a:lnTo>
                <a:lnTo>
                  <a:pt x="6858002" y="3291840"/>
                </a:lnTo>
                <a:lnTo>
                  <a:pt x="6858002" y="6080675"/>
                </a:lnTo>
                <a:lnTo>
                  <a:pt x="2" y="6080675"/>
                </a:lnTo>
                <a:lnTo>
                  <a:pt x="2" y="3291840"/>
                </a:lnTo>
                <a:lnTo>
                  <a:pt x="0" y="329184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  <a:effectLst/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Unvan 1">
            <a:extLst>
              <a:ext uri="{FF2B5EF4-FFF2-40B4-BE49-F238E27FC236}">
                <a16:creationId xmlns:a16="http://schemas.microsoft.com/office/drawing/2014/main" id="{7A970F7F-2CBD-4582-8487-52D4E24FE5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32825" y="1303113"/>
            <a:ext cx="3372079" cy="4251775"/>
          </a:xfrm>
          <a:effectLst/>
        </p:spPr>
        <p:txBody>
          <a:bodyPr anchor="ctr">
            <a:normAutofit/>
          </a:bodyPr>
          <a:lstStyle/>
          <a:p>
            <a:r>
              <a:rPr lang="tr-TR" dirty="0"/>
              <a:t>Sisteme Otomatik</a:t>
            </a:r>
            <a:br>
              <a:rPr lang="tr-TR" dirty="0"/>
            </a:br>
            <a:r>
              <a:rPr lang="tr-TR" dirty="0"/>
              <a:t>Veri Ekleme</a:t>
            </a:r>
            <a:endParaRPr lang="en-US" dirty="0"/>
          </a:p>
        </p:txBody>
      </p:sp>
      <p:sp>
        <p:nvSpPr>
          <p:cNvPr id="9" name="İçerik Yer Tutucusu 2">
            <a:extLst>
              <a:ext uri="{FF2B5EF4-FFF2-40B4-BE49-F238E27FC236}">
                <a16:creationId xmlns:a16="http://schemas.microsoft.com/office/drawing/2014/main" id="{9E7BD3AE-2C38-4011-8B60-B3D6A20797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1514" y="978993"/>
            <a:ext cx="5830952" cy="4900014"/>
          </a:xfrm>
          <a:effectLst/>
        </p:spPr>
        <p:txBody>
          <a:bodyPr>
            <a:normAutofit/>
          </a:bodyPr>
          <a:lstStyle/>
          <a:p>
            <a:r>
              <a:rPr lang="tr-TR" b="1" dirty="0"/>
              <a:t>Sistemin bulunduğu adres üzerinde ‘/</a:t>
            </a:r>
            <a:r>
              <a:rPr lang="tr-TR" b="1" dirty="0" err="1"/>
              <a:t>dummy</a:t>
            </a:r>
            <a:r>
              <a:rPr lang="tr-TR" b="1" dirty="0"/>
              <a:t>’ sayfasına girilirse sisteme ekstra veriler eklenir.</a:t>
            </a:r>
          </a:p>
          <a:p>
            <a:r>
              <a:rPr lang="tr-TR" b="1" dirty="0"/>
              <a:t>Bu sayfanın amacı sistemi test edebilmek için veri sağlamaktır</a:t>
            </a:r>
          </a:p>
          <a:p>
            <a:r>
              <a:rPr lang="tr-TR" b="1" dirty="0"/>
              <a:t>Bu sayfa sisteme 2 yeni kullanıcı, 3 yeni mesaj, mesajlardan ikincisine 2, üçüncüsüne 3 yeni cevabı otomatik olarak ekler. Tüm mesajlar ve cevaplar bir kullanıcıya bağlıdır.</a:t>
            </a:r>
          </a:p>
        </p:txBody>
      </p:sp>
    </p:spTree>
    <p:extLst>
      <p:ext uri="{BB962C8B-B14F-4D97-AF65-F5344CB8AC3E}">
        <p14:creationId xmlns:p14="http://schemas.microsoft.com/office/powerpoint/2010/main" val="4448468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70000"/>
                    </a14:imgEffect>
                    <a14:imgEffect>
                      <a14:colorTemperature colorTemp="3967"/>
                    </a14:imgEffect>
                    <a14:imgEffect>
                      <a14:saturation sat="49000"/>
                    </a14:imgEffect>
                    <a14:imgEffect>
                      <a14:brightnessContrast bright="-53000" contrast="-21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89A69AF-D57B-49B4-886C-D4A5DC19442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CABDC08D-6093-4397-92D4-54D00E2BB1C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16200000">
            <a:off x="-650724" y="650724"/>
            <a:ext cx="6858000" cy="5556552"/>
          </a:xfrm>
          <a:custGeom>
            <a:avLst/>
            <a:gdLst>
              <a:gd name="connsiteX0" fmla="*/ 6858000 w 6858000"/>
              <a:gd name="connsiteY0" fmla="*/ 3445704 h 5556552"/>
              <a:gd name="connsiteX1" fmla="*/ 3829242 w 6858000"/>
              <a:gd name="connsiteY1" fmla="*/ 5433322 h 5556552"/>
              <a:gd name="connsiteX2" fmla="*/ 3827369 w 6858000"/>
              <a:gd name="connsiteY2" fmla="*/ 5434867 h 5556552"/>
              <a:gd name="connsiteX3" fmla="*/ 3824583 w 6858000"/>
              <a:gd name="connsiteY3" fmla="*/ 5436378 h 5556552"/>
              <a:gd name="connsiteX4" fmla="*/ 3798693 w 6858000"/>
              <a:gd name="connsiteY4" fmla="*/ 5453370 h 5556552"/>
              <a:gd name="connsiteX5" fmla="*/ 3785011 w 6858000"/>
              <a:gd name="connsiteY5" fmla="*/ 5457858 h 5556552"/>
              <a:gd name="connsiteX6" fmla="*/ 3706339 w 6858000"/>
              <a:gd name="connsiteY6" fmla="*/ 5500559 h 5556552"/>
              <a:gd name="connsiteX7" fmla="*/ 3428998 w 6858000"/>
              <a:gd name="connsiteY7" fmla="*/ 5556552 h 5556552"/>
              <a:gd name="connsiteX8" fmla="*/ 3151658 w 6858000"/>
              <a:gd name="connsiteY8" fmla="*/ 5500559 h 5556552"/>
              <a:gd name="connsiteX9" fmla="*/ 3072996 w 6858000"/>
              <a:gd name="connsiteY9" fmla="*/ 5457863 h 5556552"/>
              <a:gd name="connsiteX10" fmla="*/ 3059298 w 6858000"/>
              <a:gd name="connsiteY10" fmla="*/ 5453370 h 5556552"/>
              <a:gd name="connsiteX11" fmla="*/ 3033383 w 6858000"/>
              <a:gd name="connsiteY11" fmla="*/ 5436362 h 5556552"/>
              <a:gd name="connsiteX12" fmla="*/ 3030627 w 6858000"/>
              <a:gd name="connsiteY12" fmla="*/ 5434867 h 5556552"/>
              <a:gd name="connsiteX13" fmla="*/ 3028775 w 6858000"/>
              <a:gd name="connsiteY13" fmla="*/ 5433338 h 5556552"/>
              <a:gd name="connsiteX14" fmla="*/ 0 w 6858000"/>
              <a:gd name="connsiteY14" fmla="*/ 3445704 h 5556552"/>
              <a:gd name="connsiteX15" fmla="*/ 6858000 w 6858000"/>
              <a:gd name="connsiteY15" fmla="*/ 0 h 5556552"/>
              <a:gd name="connsiteX16" fmla="*/ 6858000 w 6858000"/>
              <a:gd name="connsiteY16" fmla="*/ 349336 h 5556552"/>
              <a:gd name="connsiteX17" fmla="*/ 6858000 w 6858000"/>
              <a:gd name="connsiteY17" fmla="*/ 3445703 h 5556552"/>
              <a:gd name="connsiteX18" fmla="*/ 0 w 6858000"/>
              <a:gd name="connsiteY18" fmla="*/ 3445703 h 5556552"/>
              <a:gd name="connsiteX19" fmla="*/ 0 w 6858000"/>
              <a:gd name="connsiteY19" fmla="*/ 0 h 5556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858000" h="5556552">
                <a:moveTo>
                  <a:pt x="6858000" y="3445704"/>
                </a:moveTo>
                <a:lnTo>
                  <a:pt x="3829242" y="5433322"/>
                </a:lnTo>
                <a:lnTo>
                  <a:pt x="3827369" y="5434867"/>
                </a:lnTo>
                <a:lnTo>
                  <a:pt x="3824583" y="5436378"/>
                </a:lnTo>
                <a:lnTo>
                  <a:pt x="3798693" y="5453370"/>
                </a:lnTo>
                <a:lnTo>
                  <a:pt x="3785011" y="5457858"/>
                </a:lnTo>
                <a:lnTo>
                  <a:pt x="3706339" y="5500559"/>
                </a:lnTo>
                <a:cubicBezTo>
                  <a:pt x="3621096" y="5536614"/>
                  <a:pt x="3527375" y="5556552"/>
                  <a:pt x="3428998" y="5556552"/>
                </a:cubicBezTo>
                <a:cubicBezTo>
                  <a:pt x="3330621" y="5556552"/>
                  <a:pt x="3236901" y="5536614"/>
                  <a:pt x="3151658" y="5500559"/>
                </a:cubicBezTo>
                <a:lnTo>
                  <a:pt x="3072996" y="5457863"/>
                </a:lnTo>
                <a:lnTo>
                  <a:pt x="3059298" y="5453370"/>
                </a:lnTo>
                <a:lnTo>
                  <a:pt x="3033383" y="5436362"/>
                </a:lnTo>
                <a:lnTo>
                  <a:pt x="3030627" y="5434867"/>
                </a:lnTo>
                <a:lnTo>
                  <a:pt x="3028775" y="5433338"/>
                </a:lnTo>
                <a:lnTo>
                  <a:pt x="0" y="3445704"/>
                </a:lnTo>
                <a:close/>
                <a:moveTo>
                  <a:pt x="6858000" y="0"/>
                </a:moveTo>
                <a:lnTo>
                  <a:pt x="6858000" y="349336"/>
                </a:lnTo>
                <a:lnTo>
                  <a:pt x="6858000" y="3445703"/>
                </a:lnTo>
                <a:lnTo>
                  <a:pt x="0" y="3445703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  <a:effectLst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Unvan 1">
            <a:extLst>
              <a:ext uri="{FF2B5EF4-FFF2-40B4-BE49-F238E27FC236}">
                <a16:creationId xmlns:a16="http://schemas.microsoft.com/office/drawing/2014/main" id="{7A970F7F-2CBD-4582-8487-52D4E24FE5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515" y="1734857"/>
            <a:ext cx="3765483" cy="3388287"/>
          </a:xfrm>
        </p:spPr>
        <p:txBody>
          <a:bodyPr anchor="ctr">
            <a:normAutofit/>
          </a:bodyPr>
          <a:lstStyle/>
          <a:p>
            <a:r>
              <a:rPr lang="tr-TR" dirty="0"/>
              <a:t>Güvenlik</a:t>
            </a:r>
            <a:endParaRPr lang="en-US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C01AFD6A-31E4-4A3E-BE29-A94C610ED5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08068" y="978993"/>
            <a:ext cx="5365218" cy="4900014"/>
          </a:xfrm>
          <a:effectLst/>
        </p:spPr>
        <p:txBody>
          <a:bodyPr>
            <a:normAutofit/>
          </a:bodyPr>
          <a:lstStyle/>
          <a:p>
            <a:r>
              <a:rPr lang="tr-TR" b="1" dirty="0"/>
              <a:t>Tüm linkler ve formlar kullanıcı kontrolü ile korunmaktadır</a:t>
            </a:r>
          </a:p>
          <a:p>
            <a:r>
              <a:rPr lang="tr-TR" b="1" dirty="0"/>
              <a:t>Tüm formlar </a:t>
            </a:r>
            <a:r>
              <a:rPr lang="tr-TR" b="1" dirty="0" err="1"/>
              <a:t>WTForms</a:t>
            </a:r>
            <a:r>
              <a:rPr lang="tr-TR" b="1" dirty="0"/>
              <a:t> ile doğrulanmaktadır</a:t>
            </a:r>
            <a:endParaRPr lang="en-US" b="1" dirty="0"/>
          </a:p>
        </p:txBody>
      </p:sp>
      <p:pic>
        <p:nvPicPr>
          <p:cNvPr id="1026" name="Picture 2" descr="computer security icon ile ilgili görsel sonucu">
            <a:extLst>
              <a:ext uri="{FF2B5EF4-FFF2-40B4-BE49-F238E27FC236}">
                <a16:creationId xmlns:a16="http://schemas.microsoft.com/office/drawing/2014/main" id="{633F80CA-F76A-49F1-9E3D-0607567089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hotocopy/>
                    </a14:imgEffect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8464" y="2494843"/>
            <a:ext cx="1868311" cy="1868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17162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75000"/>
                    </a14:imgEffect>
                    <a14:imgEffect>
                      <a14:brightnessContrast bright="-36000" contrast="9000"/>
                    </a14:imgEffect>
                  </a14:imgLayer>
                </a14:imgProps>
              </a:ext>
            </a:extLst>
          </a:blip>
          <a:srcRect/>
          <a:stretch>
            <a:fillRect t="-15000" b="-1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3">
            <a:extLst>
              <a:ext uri="{FF2B5EF4-FFF2-40B4-BE49-F238E27FC236}">
                <a16:creationId xmlns:a16="http://schemas.microsoft.com/office/drawing/2014/main" id="{089A69AF-D57B-49B4-886C-D4A5DC19442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9" name="Freeform: Shape 15">
            <a:extLst>
              <a:ext uri="{FF2B5EF4-FFF2-40B4-BE49-F238E27FC236}">
                <a16:creationId xmlns:a16="http://schemas.microsoft.com/office/drawing/2014/main" id="{68F2977E-E0AE-4EB4-A059-59E908EB862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16200000">
            <a:off x="666761" y="-666761"/>
            <a:ext cx="6858002" cy="8191524"/>
          </a:xfrm>
          <a:custGeom>
            <a:avLst/>
            <a:gdLst>
              <a:gd name="connsiteX0" fmla="*/ 6858002 w 6858002"/>
              <a:gd name="connsiteY0" fmla="*/ 6080676 h 8191524"/>
              <a:gd name="connsiteX1" fmla="*/ 3829244 w 6858002"/>
              <a:gd name="connsiteY1" fmla="*/ 8068294 h 8191524"/>
              <a:gd name="connsiteX2" fmla="*/ 3827371 w 6858002"/>
              <a:gd name="connsiteY2" fmla="*/ 8069839 h 8191524"/>
              <a:gd name="connsiteX3" fmla="*/ 3824585 w 6858002"/>
              <a:gd name="connsiteY3" fmla="*/ 8071350 h 8191524"/>
              <a:gd name="connsiteX4" fmla="*/ 3798695 w 6858002"/>
              <a:gd name="connsiteY4" fmla="*/ 8088342 h 8191524"/>
              <a:gd name="connsiteX5" fmla="*/ 3785013 w 6858002"/>
              <a:gd name="connsiteY5" fmla="*/ 8092830 h 8191524"/>
              <a:gd name="connsiteX6" fmla="*/ 3706341 w 6858002"/>
              <a:gd name="connsiteY6" fmla="*/ 8135531 h 8191524"/>
              <a:gd name="connsiteX7" fmla="*/ 3429000 w 6858002"/>
              <a:gd name="connsiteY7" fmla="*/ 8191524 h 8191524"/>
              <a:gd name="connsiteX8" fmla="*/ 3151660 w 6858002"/>
              <a:gd name="connsiteY8" fmla="*/ 8135531 h 8191524"/>
              <a:gd name="connsiteX9" fmla="*/ 3072998 w 6858002"/>
              <a:gd name="connsiteY9" fmla="*/ 8092835 h 8191524"/>
              <a:gd name="connsiteX10" fmla="*/ 3059300 w 6858002"/>
              <a:gd name="connsiteY10" fmla="*/ 8088342 h 8191524"/>
              <a:gd name="connsiteX11" fmla="*/ 3033385 w 6858002"/>
              <a:gd name="connsiteY11" fmla="*/ 8071334 h 8191524"/>
              <a:gd name="connsiteX12" fmla="*/ 3030629 w 6858002"/>
              <a:gd name="connsiteY12" fmla="*/ 8069839 h 8191524"/>
              <a:gd name="connsiteX13" fmla="*/ 3028777 w 6858002"/>
              <a:gd name="connsiteY13" fmla="*/ 8068310 h 8191524"/>
              <a:gd name="connsiteX14" fmla="*/ 2 w 6858002"/>
              <a:gd name="connsiteY14" fmla="*/ 6080676 h 8191524"/>
              <a:gd name="connsiteX15" fmla="*/ 6858002 w 6858002"/>
              <a:gd name="connsiteY15" fmla="*/ 0 h 8191524"/>
              <a:gd name="connsiteX16" fmla="*/ 6858002 w 6858002"/>
              <a:gd name="connsiteY16" fmla="*/ 2634972 h 8191524"/>
              <a:gd name="connsiteX17" fmla="*/ 6858002 w 6858002"/>
              <a:gd name="connsiteY17" fmla="*/ 2984308 h 8191524"/>
              <a:gd name="connsiteX18" fmla="*/ 6858002 w 6858002"/>
              <a:gd name="connsiteY18" fmla="*/ 3291840 h 8191524"/>
              <a:gd name="connsiteX19" fmla="*/ 6858002 w 6858002"/>
              <a:gd name="connsiteY19" fmla="*/ 6080675 h 8191524"/>
              <a:gd name="connsiteX20" fmla="*/ 2 w 6858002"/>
              <a:gd name="connsiteY20" fmla="*/ 6080675 h 8191524"/>
              <a:gd name="connsiteX21" fmla="*/ 2 w 6858002"/>
              <a:gd name="connsiteY21" fmla="*/ 3291840 h 8191524"/>
              <a:gd name="connsiteX22" fmla="*/ 0 w 6858002"/>
              <a:gd name="connsiteY22" fmla="*/ 3291840 h 8191524"/>
              <a:gd name="connsiteX23" fmla="*/ 0 w 6858002"/>
              <a:gd name="connsiteY23" fmla="*/ 0 h 8191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6858002" h="8191524">
                <a:moveTo>
                  <a:pt x="6858002" y="6080676"/>
                </a:moveTo>
                <a:lnTo>
                  <a:pt x="3829244" y="8068294"/>
                </a:lnTo>
                <a:lnTo>
                  <a:pt x="3827371" y="8069839"/>
                </a:lnTo>
                <a:lnTo>
                  <a:pt x="3824585" y="8071350"/>
                </a:lnTo>
                <a:lnTo>
                  <a:pt x="3798695" y="8088342"/>
                </a:lnTo>
                <a:lnTo>
                  <a:pt x="3785013" y="8092830"/>
                </a:lnTo>
                <a:lnTo>
                  <a:pt x="3706341" y="8135531"/>
                </a:lnTo>
                <a:cubicBezTo>
                  <a:pt x="3621098" y="8171586"/>
                  <a:pt x="3527377" y="8191524"/>
                  <a:pt x="3429000" y="8191524"/>
                </a:cubicBezTo>
                <a:cubicBezTo>
                  <a:pt x="3330623" y="8191524"/>
                  <a:pt x="3236903" y="8171586"/>
                  <a:pt x="3151660" y="8135531"/>
                </a:cubicBezTo>
                <a:lnTo>
                  <a:pt x="3072998" y="8092835"/>
                </a:lnTo>
                <a:lnTo>
                  <a:pt x="3059300" y="8088342"/>
                </a:lnTo>
                <a:lnTo>
                  <a:pt x="3033385" y="8071334"/>
                </a:lnTo>
                <a:lnTo>
                  <a:pt x="3030629" y="8069839"/>
                </a:lnTo>
                <a:lnTo>
                  <a:pt x="3028777" y="8068310"/>
                </a:lnTo>
                <a:lnTo>
                  <a:pt x="2" y="6080676"/>
                </a:lnTo>
                <a:close/>
                <a:moveTo>
                  <a:pt x="6858002" y="0"/>
                </a:moveTo>
                <a:lnTo>
                  <a:pt x="6858002" y="2634972"/>
                </a:lnTo>
                <a:lnTo>
                  <a:pt x="6858002" y="2984308"/>
                </a:lnTo>
                <a:lnTo>
                  <a:pt x="6858002" y="3291840"/>
                </a:lnTo>
                <a:lnTo>
                  <a:pt x="6858002" y="6080675"/>
                </a:lnTo>
                <a:lnTo>
                  <a:pt x="2" y="6080675"/>
                </a:lnTo>
                <a:lnTo>
                  <a:pt x="2" y="3291840"/>
                </a:lnTo>
                <a:lnTo>
                  <a:pt x="0" y="329184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  <a:effectLst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Unvan 1">
            <a:extLst>
              <a:ext uri="{FF2B5EF4-FFF2-40B4-BE49-F238E27FC236}">
                <a16:creationId xmlns:a16="http://schemas.microsoft.com/office/drawing/2014/main" id="{7A970F7F-2CBD-4582-8487-52D4E24FE5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32825" y="1303113"/>
            <a:ext cx="3372079" cy="4251775"/>
          </a:xfrm>
          <a:effectLst/>
        </p:spPr>
        <p:txBody>
          <a:bodyPr anchor="ctr">
            <a:normAutofit/>
          </a:bodyPr>
          <a:lstStyle/>
          <a:p>
            <a:r>
              <a:rPr lang="tr-TR" dirty="0" err="1"/>
              <a:t>Mboard</a:t>
            </a:r>
            <a:r>
              <a:rPr lang="tr-TR" dirty="0"/>
              <a:t> Nedir?		</a:t>
            </a:r>
            <a:endParaRPr lang="en-US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C01AFD6A-31E4-4A3E-BE29-A94C610ED5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1513" y="978993"/>
            <a:ext cx="6067819" cy="4900014"/>
          </a:xfrm>
          <a:effectLst/>
        </p:spPr>
        <p:txBody>
          <a:bodyPr>
            <a:normAutofit/>
          </a:bodyPr>
          <a:lstStyle/>
          <a:p>
            <a:r>
              <a:rPr lang="tr-TR" sz="2400" b="1" dirty="0" err="1"/>
              <a:t>MBoard</a:t>
            </a:r>
            <a:r>
              <a:rPr lang="tr-TR" sz="2400" b="1" dirty="0"/>
              <a:t> web tabanlı bir iletişim ve sosyal ağdır. </a:t>
            </a:r>
          </a:p>
          <a:p>
            <a:r>
              <a:rPr lang="tr-TR" sz="2400" b="1" dirty="0"/>
              <a:t>Kullanıcılar:</a:t>
            </a:r>
          </a:p>
          <a:p>
            <a:pPr lvl="1"/>
            <a:r>
              <a:rPr lang="tr-TR" sz="2000" b="1" dirty="0" err="1"/>
              <a:t>anasayfada</a:t>
            </a:r>
            <a:r>
              <a:rPr lang="tr-TR" sz="2000" b="1" dirty="0"/>
              <a:t> görüntülenmek üzere mesajlar ekleyebilir,</a:t>
            </a:r>
          </a:p>
          <a:p>
            <a:pPr lvl="1"/>
            <a:r>
              <a:rPr lang="tr-TR" sz="2000" b="1" dirty="0"/>
              <a:t>bu mesajlara cevap verebilir,</a:t>
            </a:r>
          </a:p>
          <a:p>
            <a:pPr lvl="1"/>
            <a:r>
              <a:rPr lang="tr-TR" sz="2000" b="1" dirty="0"/>
              <a:t>verilen cevapları oylayarak sıralamasının değişmesini sağlayabilir.</a:t>
            </a:r>
          </a:p>
          <a:p>
            <a:pPr lvl="1"/>
            <a:r>
              <a:rPr lang="tr-TR" sz="2000" b="1" dirty="0"/>
              <a:t>Diğer kullanıcıları arkadaş ve en iyi arkadaş olarak ekleyebilir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3215430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4000"/>
                    </a14:imgEffect>
                    <a14:imgEffect>
                      <a14:brightnessContrast bright="-15000" contrast="-9000"/>
                    </a14:imgEffect>
                  </a14:imgLayer>
                </a14:imgProps>
              </a:ext>
            </a:extLst>
          </a:blip>
          <a:srcRect/>
          <a:tile tx="-508000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89A69AF-D57B-49B4-886C-D4A5DC19442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CABDC08D-6093-4397-92D4-54D00E2BB1C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16200000">
            <a:off x="-650724" y="650724"/>
            <a:ext cx="6858000" cy="5556552"/>
          </a:xfrm>
          <a:custGeom>
            <a:avLst/>
            <a:gdLst>
              <a:gd name="connsiteX0" fmla="*/ 6858000 w 6858000"/>
              <a:gd name="connsiteY0" fmla="*/ 3445704 h 5556552"/>
              <a:gd name="connsiteX1" fmla="*/ 3829242 w 6858000"/>
              <a:gd name="connsiteY1" fmla="*/ 5433322 h 5556552"/>
              <a:gd name="connsiteX2" fmla="*/ 3827369 w 6858000"/>
              <a:gd name="connsiteY2" fmla="*/ 5434867 h 5556552"/>
              <a:gd name="connsiteX3" fmla="*/ 3824583 w 6858000"/>
              <a:gd name="connsiteY3" fmla="*/ 5436378 h 5556552"/>
              <a:gd name="connsiteX4" fmla="*/ 3798693 w 6858000"/>
              <a:gd name="connsiteY4" fmla="*/ 5453370 h 5556552"/>
              <a:gd name="connsiteX5" fmla="*/ 3785011 w 6858000"/>
              <a:gd name="connsiteY5" fmla="*/ 5457858 h 5556552"/>
              <a:gd name="connsiteX6" fmla="*/ 3706339 w 6858000"/>
              <a:gd name="connsiteY6" fmla="*/ 5500559 h 5556552"/>
              <a:gd name="connsiteX7" fmla="*/ 3428998 w 6858000"/>
              <a:gd name="connsiteY7" fmla="*/ 5556552 h 5556552"/>
              <a:gd name="connsiteX8" fmla="*/ 3151658 w 6858000"/>
              <a:gd name="connsiteY8" fmla="*/ 5500559 h 5556552"/>
              <a:gd name="connsiteX9" fmla="*/ 3072996 w 6858000"/>
              <a:gd name="connsiteY9" fmla="*/ 5457863 h 5556552"/>
              <a:gd name="connsiteX10" fmla="*/ 3059298 w 6858000"/>
              <a:gd name="connsiteY10" fmla="*/ 5453370 h 5556552"/>
              <a:gd name="connsiteX11" fmla="*/ 3033383 w 6858000"/>
              <a:gd name="connsiteY11" fmla="*/ 5436362 h 5556552"/>
              <a:gd name="connsiteX12" fmla="*/ 3030627 w 6858000"/>
              <a:gd name="connsiteY12" fmla="*/ 5434867 h 5556552"/>
              <a:gd name="connsiteX13" fmla="*/ 3028775 w 6858000"/>
              <a:gd name="connsiteY13" fmla="*/ 5433338 h 5556552"/>
              <a:gd name="connsiteX14" fmla="*/ 0 w 6858000"/>
              <a:gd name="connsiteY14" fmla="*/ 3445704 h 5556552"/>
              <a:gd name="connsiteX15" fmla="*/ 6858000 w 6858000"/>
              <a:gd name="connsiteY15" fmla="*/ 0 h 5556552"/>
              <a:gd name="connsiteX16" fmla="*/ 6858000 w 6858000"/>
              <a:gd name="connsiteY16" fmla="*/ 349336 h 5556552"/>
              <a:gd name="connsiteX17" fmla="*/ 6858000 w 6858000"/>
              <a:gd name="connsiteY17" fmla="*/ 3445703 h 5556552"/>
              <a:gd name="connsiteX18" fmla="*/ 0 w 6858000"/>
              <a:gd name="connsiteY18" fmla="*/ 3445703 h 5556552"/>
              <a:gd name="connsiteX19" fmla="*/ 0 w 6858000"/>
              <a:gd name="connsiteY19" fmla="*/ 0 h 5556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858000" h="5556552">
                <a:moveTo>
                  <a:pt x="6858000" y="3445704"/>
                </a:moveTo>
                <a:lnTo>
                  <a:pt x="3829242" y="5433322"/>
                </a:lnTo>
                <a:lnTo>
                  <a:pt x="3827369" y="5434867"/>
                </a:lnTo>
                <a:lnTo>
                  <a:pt x="3824583" y="5436378"/>
                </a:lnTo>
                <a:lnTo>
                  <a:pt x="3798693" y="5453370"/>
                </a:lnTo>
                <a:lnTo>
                  <a:pt x="3785011" y="5457858"/>
                </a:lnTo>
                <a:lnTo>
                  <a:pt x="3706339" y="5500559"/>
                </a:lnTo>
                <a:cubicBezTo>
                  <a:pt x="3621096" y="5536614"/>
                  <a:pt x="3527375" y="5556552"/>
                  <a:pt x="3428998" y="5556552"/>
                </a:cubicBezTo>
                <a:cubicBezTo>
                  <a:pt x="3330621" y="5556552"/>
                  <a:pt x="3236901" y="5536614"/>
                  <a:pt x="3151658" y="5500559"/>
                </a:cubicBezTo>
                <a:lnTo>
                  <a:pt x="3072996" y="5457863"/>
                </a:lnTo>
                <a:lnTo>
                  <a:pt x="3059298" y="5453370"/>
                </a:lnTo>
                <a:lnTo>
                  <a:pt x="3033383" y="5436362"/>
                </a:lnTo>
                <a:lnTo>
                  <a:pt x="3030627" y="5434867"/>
                </a:lnTo>
                <a:lnTo>
                  <a:pt x="3028775" y="5433338"/>
                </a:lnTo>
                <a:lnTo>
                  <a:pt x="0" y="3445704"/>
                </a:lnTo>
                <a:close/>
                <a:moveTo>
                  <a:pt x="6858000" y="0"/>
                </a:moveTo>
                <a:lnTo>
                  <a:pt x="6858000" y="349336"/>
                </a:lnTo>
                <a:lnTo>
                  <a:pt x="6858000" y="3445703"/>
                </a:lnTo>
                <a:lnTo>
                  <a:pt x="0" y="3445703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  <a:effectLst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Unvan 1">
            <a:extLst>
              <a:ext uri="{FF2B5EF4-FFF2-40B4-BE49-F238E27FC236}">
                <a16:creationId xmlns:a16="http://schemas.microsoft.com/office/drawing/2014/main" id="{7A970F7F-2CBD-4582-8487-52D4E24FE5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09784" y="1734855"/>
            <a:ext cx="3765483" cy="3388287"/>
          </a:xfrm>
        </p:spPr>
        <p:txBody>
          <a:bodyPr anchor="ctr">
            <a:normAutofit/>
          </a:bodyPr>
          <a:lstStyle/>
          <a:p>
            <a:r>
              <a:rPr lang="tr-TR" dirty="0" err="1"/>
              <a:t>Mboard</a:t>
            </a:r>
            <a:r>
              <a:rPr lang="tr-TR" dirty="0"/>
              <a:t> Nedir?		</a:t>
            </a:r>
            <a:endParaRPr lang="en-US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C01AFD6A-31E4-4A3E-BE29-A94C610ED5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75267" y="978992"/>
            <a:ext cx="5365218" cy="4900014"/>
          </a:xfrm>
          <a:effectLst/>
        </p:spPr>
        <p:txBody>
          <a:bodyPr>
            <a:normAutofit/>
          </a:bodyPr>
          <a:lstStyle/>
          <a:p>
            <a:r>
              <a:rPr lang="tr-TR" sz="2400" b="1" dirty="0" err="1"/>
              <a:t>MBoard</a:t>
            </a:r>
            <a:r>
              <a:rPr lang="tr-TR" sz="2400" b="1" dirty="0"/>
              <a:t> temel olarak iki farklı sayfadan oluşur:</a:t>
            </a:r>
          </a:p>
          <a:p>
            <a:pPr lvl="1"/>
            <a:r>
              <a:rPr lang="tr-TR" sz="2000" b="1" dirty="0" err="1"/>
              <a:t>Anasayfa</a:t>
            </a:r>
            <a:endParaRPr lang="tr-TR" sz="2000" b="1" dirty="0"/>
          </a:p>
          <a:p>
            <a:pPr lvl="1"/>
            <a:r>
              <a:rPr lang="tr-TR" sz="2000" b="1" dirty="0"/>
              <a:t>Profil Sayfası</a:t>
            </a:r>
          </a:p>
          <a:p>
            <a:pPr lvl="1"/>
            <a:endParaRPr lang="tr-TR" sz="2000" b="1" dirty="0"/>
          </a:p>
          <a:p>
            <a:r>
              <a:rPr lang="tr-TR" sz="2400" b="1" dirty="0" err="1"/>
              <a:t>MBoard</a:t>
            </a:r>
            <a:r>
              <a:rPr lang="tr-TR" sz="2400" b="1" dirty="0"/>
              <a:t> üç farklı kullanıcı tipi barındırır:</a:t>
            </a:r>
          </a:p>
          <a:p>
            <a:pPr lvl="1"/>
            <a:r>
              <a:rPr lang="tr-TR" sz="2200" b="1" dirty="0"/>
              <a:t>Misafir Kullanıcı</a:t>
            </a:r>
          </a:p>
          <a:p>
            <a:pPr lvl="1"/>
            <a:r>
              <a:rPr lang="tr-TR" sz="2000" b="1" dirty="0"/>
              <a:t>Normal Kullanıcı</a:t>
            </a:r>
          </a:p>
          <a:p>
            <a:pPr lvl="1"/>
            <a:r>
              <a:rPr lang="tr-TR" sz="2000" b="1" dirty="0" err="1"/>
              <a:t>Admin</a:t>
            </a:r>
            <a:r>
              <a:rPr lang="tr-TR" sz="2000" b="1" dirty="0"/>
              <a:t> Kullanıcı 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8076479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Resim 6" descr="ekran görüntüsü içeren bir resim&#10;&#10;Çok yüksek güvenilirlikle oluşturulmuş açıklama">
            <a:extLst>
              <a:ext uri="{FF2B5EF4-FFF2-40B4-BE49-F238E27FC236}">
                <a16:creationId xmlns:a16="http://schemas.microsoft.com/office/drawing/2014/main" id="{3B89634F-D9A6-4B88-A942-179800E138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185738" y="2286000"/>
            <a:ext cx="6926262" cy="66665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Unvan 1">
            <a:extLst>
              <a:ext uri="{FF2B5EF4-FFF2-40B4-BE49-F238E27FC236}">
                <a16:creationId xmlns:a16="http://schemas.microsoft.com/office/drawing/2014/main" id="{615DE9C9-B013-4B6E-B478-F44C5DB49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Ana </a:t>
            </a:r>
            <a:r>
              <a:rPr lang="en-US" dirty="0" err="1"/>
              <a:t>Sayfa</a:t>
            </a:r>
            <a:r>
              <a:rPr lang="tr-TR" dirty="0"/>
              <a:t> – Misafir</a:t>
            </a:r>
            <a:endParaRPr lang="en-US" dirty="0"/>
          </a:p>
        </p:txBody>
      </p:sp>
      <p:sp>
        <p:nvSpPr>
          <p:cNvPr id="35" name="Content Placeholder 34"/>
          <p:cNvSpPr>
            <a:spLocks noGrp="1"/>
          </p:cNvSpPr>
          <p:nvPr>
            <p:ph idx="1"/>
          </p:nvPr>
        </p:nvSpPr>
        <p:spPr>
          <a:xfrm>
            <a:off x="7493000" y="2286000"/>
            <a:ext cx="4513262" cy="4394200"/>
          </a:xfrm>
        </p:spPr>
        <p:txBody>
          <a:bodyPr>
            <a:normAutofit/>
          </a:bodyPr>
          <a:lstStyle/>
          <a:p>
            <a:r>
              <a:rPr lang="tr-TR" dirty="0"/>
              <a:t>Ana sayfada tüm kullanıcılar sistemdeki tüm mesajları görüntüleyebilir</a:t>
            </a:r>
          </a:p>
          <a:p>
            <a:r>
              <a:rPr lang="tr-TR" dirty="0"/>
              <a:t>Herhangi bir mesajın altındaki sarı  cevaplar butonuna tıklandığında o mesaja verilen cevaplar ve cevapların aldığı oylar görülebilir</a:t>
            </a:r>
          </a:p>
          <a:p>
            <a:r>
              <a:rPr lang="tr-TR" dirty="0"/>
              <a:t>Sol köşedeki </a:t>
            </a:r>
            <a:r>
              <a:rPr lang="tr-TR" dirty="0" err="1"/>
              <a:t>MBoard</a:t>
            </a:r>
            <a:r>
              <a:rPr lang="tr-TR" dirty="0"/>
              <a:t> logosu ile ana sayfaya yönlendirme yapılabilir</a:t>
            </a:r>
          </a:p>
          <a:p>
            <a:r>
              <a:rPr lang="tr-TR" dirty="0"/>
              <a:t>Sağ köşedeki </a:t>
            </a:r>
            <a:r>
              <a:rPr lang="tr-TR" dirty="0" err="1"/>
              <a:t>Login</a:t>
            </a:r>
            <a:r>
              <a:rPr lang="tr-TR" dirty="0"/>
              <a:t> butonu ile sisteme kullanıcı girişi yapılabilir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6217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Resim 6">
            <a:extLst>
              <a:ext uri="{FF2B5EF4-FFF2-40B4-BE49-F238E27FC236}">
                <a16:creationId xmlns:a16="http://schemas.microsoft.com/office/drawing/2014/main" id="{3B89634F-D9A6-4B88-A942-179800E138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113" y="2286000"/>
            <a:ext cx="6282221" cy="51100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Unvan 1">
            <a:extLst>
              <a:ext uri="{FF2B5EF4-FFF2-40B4-BE49-F238E27FC236}">
                <a16:creationId xmlns:a16="http://schemas.microsoft.com/office/drawing/2014/main" id="{615DE9C9-B013-4B6E-B478-F44C5DB49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Ana </a:t>
            </a:r>
            <a:r>
              <a:rPr lang="en-US" dirty="0" err="1"/>
              <a:t>Sayfa</a:t>
            </a:r>
            <a:r>
              <a:rPr lang="tr-TR" dirty="0"/>
              <a:t> – Normal Kullanıcı</a:t>
            </a:r>
            <a:endParaRPr lang="en-US" dirty="0"/>
          </a:p>
        </p:txBody>
      </p:sp>
      <p:sp>
        <p:nvSpPr>
          <p:cNvPr id="35" name="Content Placeholder 34"/>
          <p:cNvSpPr>
            <a:spLocks noGrp="1"/>
          </p:cNvSpPr>
          <p:nvPr>
            <p:ph idx="1"/>
          </p:nvPr>
        </p:nvSpPr>
        <p:spPr>
          <a:xfrm>
            <a:off x="6722533" y="2074333"/>
            <a:ext cx="5283729" cy="4605867"/>
          </a:xfrm>
        </p:spPr>
        <p:txBody>
          <a:bodyPr>
            <a:normAutofit/>
          </a:bodyPr>
          <a:lstStyle/>
          <a:p>
            <a:r>
              <a:rPr lang="tr-TR" dirty="0"/>
              <a:t>Normal kullanıcılar mesajları görüntülemenin yanında,</a:t>
            </a:r>
          </a:p>
          <a:p>
            <a:pPr lvl="1"/>
            <a:r>
              <a:rPr lang="tr-TR" dirty="0"/>
              <a:t>Mesaj ekle sekmesi ile mesaj ekleyebilir</a:t>
            </a:r>
          </a:p>
          <a:p>
            <a:pPr lvl="1"/>
            <a:r>
              <a:rPr lang="tr-TR" dirty="0"/>
              <a:t>Cevaplar butonun yanındaki mavi cevapla butonuna basıldığında normal kullanıcılar ve </a:t>
            </a:r>
            <a:r>
              <a:rPr lang="tr-TR" dirty="0" err="1"/>
              <a:t>admin</a:t>
            </a:r>
            <a:r>
              <a:rPr lang="tr-TR" dirty="0"/>
              <a:t> kullanıcılar mesaja cevap ekleyebilir</a:t>
            </a:r>
          </a:p>
          <a:p>
            <a:pPr lvl="1"/>
            <a:r>
              <a:rPr lang="tr-TR" dirty="0"/>
              <a:t>Oyların yanındaki mavi yukarı butonuna basıldığında o cevabın oyları bir oy arttırılabilir. Bu işlemi  yalnızca normal ve </a:t>
            </a:r>
            <a:r>
              <a:rPr lang="tr-TR" dirty="0" err="1"/>
              <a:t>admin</a:t>
            </a:r>
            <a:r>
              <a:rPr lang="tr-TR" dirty="0"/>
              <a:t> kullanıcılar yapabilir</a:t>
            </a:r>
          </a:p>
          <a:p>
            <a:pPr lvl="2"/>
            <a:r>
              <a:rPr lang="tr-TR" dirty="0"/>
              <a:t>Bahsedilen mavi butonlar misafir kullanıcılara görünür değildir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43884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615DE9C9-B013-4B6E-B478-F44C5DB49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/>
              <a:t>Ana Sayfa</a:t>
            </a:r>
            <a:r>
              <a:rPr lang="tr-TR"/>
              <a:t> – Mesaj Ekle Sekmesi</a:t>
            </a:r>
            <a:endParaRPr lang="en-US" dirty="0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09F3334F-2D03-4C54-8EF3-6E6FC22F79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4036" y="2353204"/>
            <a:ext cx="8543925" cy="52673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006061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Resim 6">
            <a:extLst>
              <a:ext uri="{FF2B5EF4-FFF2-40B4-BE49-F238E27FC236}">
                <a16:creationId xmlns:a16="http://schemas.microsoft.com/office/drawing/2014/main" id="{3B89634F-D9A6-4B88-A942-179800E138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74" y="2286000"/>
            <a:ext cx="6437134" cy="60971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Unvan 1">
            <a:extLst>
              <a:ext uri="{FF2B5EF4-FFF2-40B4-BE49-F238E27FC236}">
                <a16:creationId xmlns:a16="http://schemas.microsoft.com/office/drawing/2014/main" id="{615DE9C9-B013-4B6E-B478-F44C5DB49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Ana </a:t>
            </a:r>
            <a:r>
              <a:rPr lang="en-US" dirty="0" err="1"/>
              <a:t>Sayfa</a:t>
            </a:r>
            <a:r>
              <a:rPr lang="tr-TR" dirty="0"/>
              <a:t> – </a:t>
            </a:r>
            <a:r>
              <a:rPr lang="tr-TR" dirty="0" err="1"/>
              <a:t>Admin</a:t>
            </a:r>
            <a:r>
              <a:rPr lang="tr-TR" dirty="0"/>
              <a:t> Kullanıcı</a:t>
            </a:r>
            <a:endParaRPr lang="en-US" dirty="0"/>
          </a:p>
        </p:txBody>
      </p:sp>
      <p:sp>
        <p:nvSpPr>
          <p:cNvPr id="35" name="Content Placeholder 34"/>
          <p:cNvSpPr>
            <a:spLocks noGrp="1"/>
          </p:cNvSpPr>
          <p:nvPr>
            <p:ph idx="1"/>
          </p:nvPr>
        </p:nvSpPr>
        <p:spPr>
          <a:xfrm>
            <a:off x="7493000" y="2286000"/>
            <a:ext cx="4513262" cy="4394200"/>
          </a:xfrm>
        </p:spPr>
        <p:txBody>
          <a:bodyPr>
            <a:normAutofit/>
          </a:bodyPr>
          <a:lstStyle/>
          <a:p>
            <a:r>
              <a:rPr lang="tr-TR" dirty="0" err="1"/>
              <a:t>Admin</a:t>
            </a:r>
            <a:r>
              <a:rPr lang="tr-TR" dirty="0"/>
              <a:t> kullanıcılar, normal kullanıcının yapabildiklerinin yanında:</a:t>
            </a:r>
          </a:p>
          <a:p>
            <a:pPr lvl="1"/>
            <a:r>
              <a:rPr lang="tr-TR" dirty="0"/>
              <a:t>Herhangi bir mesajı veya cevabı düzenleyebilir veya silebilir</a:t>
            </a:r>
          </a:p>
          <a:p>
            <a:pPr lvl="1"/>
            <a:r>
              <a:rPr lang="tr-TR" dirty="0"/>
              <a:t>Silinen mesaja ait tüm cevaplar da silinir</a:t>
            </a:r>
          </a:p>
        </p:txBody>
      </p:sp>
    </p:spTree>
    <p:extLst>
      <p:ext uri="{BB962C8B-B14F-4D97-AF65-F5344CB8AC3E}">
        <p14:creationId xmlns:p14="http://schemas.microsoft.com/office/powerpoint/2010/main" val="5841986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Resim 6">
            <a:extLst>
              <a:ext uri="{FF2B5EF4-FFF2-40B4-BE49-F238E27FC236}">
                <a16:creationId xmlns:a16="http://schemas.microsoft.com/office/drawing/2014/main" id="{3B89634F-D9A6-4B88-A942-179800E138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908" y="2370667"/>
            <a:ext cx="6437134" cy="38377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Unvan 1">
            <a:extLst>
              <a:ext uri="{FF2B5EF4-FFF2-40B4-BE49-F238E27FC236}">
                <a16:creationId xmlns:a16="http://schemas.microsoft.com/office/drawing/2014/main" id="{615DE9C9-B013-4B6E-B478-F44C5DB49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tr-TR" dirty="0"/>
              <a:t>Mesaj Düzenleme Sayfası</a:t>
            </a:r>
            <a:endParaRPr lang="en-US" dirty="0"/>
          </a:p>
        </p:txBody>
      </p:sp>
      <p:sp>
        <p:nvSpPr>
          <p:cNvPr id="35" name="Content Placeholder 34"/>
          <p:cNvSpPr>
            <a:spLocks noGrp="1"/>
          </p:cNvSpPr>
          <p:nvPr>
            <p:ph idx="1"/>
          </p:nvPr>
        </p:nvSpPr>
        <p:spPr>
          <a:xfrm>
            <a:off x="7493000" y="2286000"/>
            <a:ext cx="4513262" cy="4394200"/>
          </a:xfrm>
        </p:spPr>
        <p:txBody>
          <a:bodyPr>
            <a:normAutofit/>
          </a:bodyPr>
          <a:lstStyle/>
          <a:p>
            <a:r>
              <a:rPr lang="tr-TR" dirty="0"/>
              <a:t>Mesaj düzenleme sayfasına sadece </a:t>
            </a:r>
            <a:r>
              <a:rPr lang="tr-TR" dirty="0" err="1"/>
              <a:t>admin</a:t>
            </a:r>
            <a:r>
              <a:rPr lang="tr-TR" dirty="0"/>
              <a:t> kullanıcılar erişebilir</a:t>
            </a:r>
          </a:p>
          <a:p>
            <a:r>
              <a:rPr lang="tr-TR" dirty="0" err="1"/>
              <a:t>Admin</a:t>
            </a:r>
            <a:r>
              <a:rPr lang="tr-TR" dirty="0"/>
              <a:t> olmayan kullanıcılar ana sayfaya yönlendirilir</a:t>
            </a:r>
          </a:p>
          <a:p>
            <a:r>
              <a:rPr lang="tr-TR" dirty="0"/>
              <a:t>Mesaj düzenleme sayfasındaki form mesajın bilgileriyle otomatik olarak doldurulmaktadır</a:t>
            </a:r>
          </a:p>
        </p:txBody>
      </p:sp>
    </p:spTree>
    <p:extLst>
      <p:ext uri="{BB962C8B-B14F-4D97-AF65-F5344CB8AC3E}">
        <p14:creationId xmlns:p14="http://schemas.microsoft.com/office/powerpoint/2010/main" val="99164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Resim 6">
            <a:extLst>
              <a:ext uri="{FF2B5EF4-FFF2-40B4-BE49-F238E27FC236}">
                <a16:creationId xmlns:a16="http://schemas.microsoft.com/office/drawing/2014/main" id="{3B89634F-D9A6-4B88-A942-179800E138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852" y="2370667"/>
            <a:ext cx="6283245" cy="38377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Unvan 1">
            <a:extLst>
              <a:ext uri="{FF2B5EF4-FFF2-40B4-BE49-F238E27FC236}">
                <a16:creationId xmlns:a16="http://schemas.microsoft.com/office/drawing/2014/main" id="{615DE9C9-B013-4B6E-B478-F44C5DB49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tr-TR" dirty="0"/>
              <a:t>Cevap Düzenleme Sayfası</a:t>
            </a:r>
            <a:endParaRPr lang="en-US" dirty="0"/>
          </a:p>
        </p:txBody>
      </p:sp>
      <p:sp>
        <p:nvSpPr>
          <p:cNvPr id="35" name="Content Placeholder 34"/>
          <p:cNvSpPr>
            <a:spLocks noGrp="1"/>
          </p:cNvSpPr>
          <p:nvPr>
            <p:ph idx="1"/>
          </p:nvPr>
        </p:nvSpPr>
        <p:spPr>
          <a:xfrm>
            <a:off x="7493000" y="2286000"/>
            <a:ext cx="4513262" cy="4394200"/>
          </a:xfrm>
        </p:spPr>
        <p:txBody>
          <a:bodyPr>
            <a:normAutofit/>
          </a:bodyPr>
          <a:lstStyle/>
          <a:p>
            <a:r>
              <a:rPr lang="tr-TR" dirty="0"/>
              <a:t>Cevap düzenleme sayfasına sadece </a:t>
            </a:r>
            <a:r>
              <a:rPr lang="tr-TR" dirty="0" err="1"/>
              <a:t>admin</a:t>
            </a:r>
            <a:r>
              <a:rPr lang="tr-TR" dirty="0"/>
              <a:t> kullanıcılar erişebilir</a:t>
            </a:r>
          </a:p>
          <a:p>
            <a:r>
              <a:rPr lang="tr-TR" dirty="0" err="1"/>
              <a:t>Admin</a:t>
            </a:r>
            <a:r>
              <a:rPr lang="tr-TR" dirty="0"/>
              <a:t> olmayan kullanıcılar ana sayfaya yönlendirilir</a:t>
            </a:r>
          </a:p>
          <a:p>
            <a:r>
              <a:rPr lang="tr-TR" dirty="0"/>
              <a:t>Cevap düzenleme sayfasındaki form cevabın bilgileriyle otomatik olarak doldurulmaktadır</a:t>
            </a:r>
          </a:p>
        </p:txBody>
      </p:sp>
    </p:spTree>
    <p:extLst>
      <p:ext uri="{BB962C8B-B14F-4D97-AF65-F5344CB8AC3E}">
        <p14:creationId xmlns:p14="http://schemas.microsoft.com/office/powerpoint/2010/main" val="195848511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eklif">
  <a:themeElements>
    <a:clrScheme name="Özel 2">
      <a:dk1>
        <a:srgbClr val="000000"/>
      </a:dk1>
      <a:lt1>
        <a:sysClr val="window" lastClr="FFFFFF"/>
      </a:lt1>
      <a:dk2>
        <a:srgbClr val="2B3E50"/>
      </a:dk2>
      <a:lt2>
        <a:srgbClr val="7898B6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F2F2F2"/>
      </a:hlink>
      <a:folHlink>
        <a:srgbClr val="D8D8D8"/>
      </a:folHlink>
    </a:clrScheme>
    <a:fontScheme name="Teklif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klif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ppt/theme/theme2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Teklif</Template>
  <TotalTime>106</TotalTime>
  <Words>598</Words>
  <Application>Microsoft Office PowerPoint</Application>
  <PresentationFormat>Geniş ekran</PresentationFormat>
  <Paragraphs>77</Paragraphs>
  <Slides>17</Slides>
  <Notes>6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3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17</vt:i4>
      </vt:variant>
    </vt:vector>
  </HeadingPairs>
  <TitlesOfParts>
    <vt:vector size="21" baseType="lpstr">
      <vt:lpstr>Calibri</vt:lpstr>
      <vt:lpstr>Century Gothic</vt:lpstr>
      <vt:lpstr>Wingdings 2</vt:lpstr>
      <vt:lpstr>Teklif</vt:lpstr>
      <vt:lpstr>MBoard</vt:lpstr>
      <vt:lpstr>Mboard Nedir?  </vt:lpstr>
      <vt:lpstr>Mboard Nedir?  </vt:lpstr>
      <vt:lpstr>Ana Sayfa – Misafir</vt:lpstr>
      <vt:lpstr>Ana Sayfa – Normal Kullanıcı</vt:lpstr>
      <vt:lpstr>Ana Sayfa – Mesaj Ekle Sekmesi</vt:lpstr>
      <vt:lpstr>Ana Sayfa – Admin Kullanıcı</vt:lpstr>
      <vt:lpstr>Mesaj Düzenleme Sayfası</vt:lpstr>
      <vt:lpstr>Cevap Düzenleme Sayfası</vt:lpstr>
      <vt:lpstr>Profil Sayfası – Normal Kullanıcı</vt:lpstr>
      <vt:lpstr>Profil Sayfası – Admin Kullanıcı</vt:lpstr>
      <vt:lpstr>Kullanıcı Girişi ve Kullanıcı Kaydı</vt:lpstr>
      <vt:lpstr>Kullanıcı Kaydı</vt:lpstr>
      <vt:lpstr>Geri Bildirim Mesajları</vt:lpstr>
      <vt:lpstr>Sistemi Eski Ayarlarına Döndürme</vt:lpstr>
      <vt:lpstr>Sisteme Otomatik Veri Ekleme</vt:lpstr>
      <vt:lpstr>Güvenlik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MBoard</dc:title>
  <dc:creator>YUNUS GÜNGÖR</dc:creator>
  <cp:lastModifiedBy>YUNUS GÜNGÖR</cp:lastModifiedBy>
  <cp:revision>34</cp:revision>
  <dcterms:created xsi:type="dcterms:W3CDTF">2017-12-10T22:18:08Z</dcterms:created>
  <dcterms:modified xsi:type="dcterms:W3CDTF">2017-12-11T09:09:01Z</dcterms:modified>
</cp:coreProperties>
</file>